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66" r:id="rId8"/>
    <p:sldId id="258" r:id="rId9"/>
    <p:sldId id="279" r:id="rId10"/>
    <p:sldId id="268" r:id="rId11"/>
    <p:sldId id="267" r:id="rId12"/>
    <p:sldId id="298" r:id="rId13"/>
    <p:sldId id="329" r:id="rId14"/>
    <p:sldId id="312" r:id="rId15"/>
    <p:sldId id="314" r:id="rId16"/>
    <p:sldId id="313" r:id="rId17"/>
    <p:sldId id="269" r:id="rId18"/>
    <p:sldId id="297" r:id="rId19"/>
    <p:sldId id="301" r:id="rId20"/>
    <p:sldId id="316" r:id="rId21"/>
    <p:sldId id="317" r:id="rId22"/>
    <p:sldId id="315" r:id="rId23"/>
    <p:sldId id="299" r:id="rId24"/>
    <p:sldId id="327" r:id="rId25"/>
    <p:sldId id="318" r:id="rId26"/>
    <p:sldId id="322" r:id="rId27"/>
    <p:sldId id="321" r:id="rId28"/>
    <p:sldId id="320" r:id="rId29"/>
    <p:sldId id="319" r:id="rId30"/>
    <p:sldId id="323" r:id="rId31"/>
    <p:sldId id="328" r:id="rId32"/>
    <p:sldId id="324" r:id="rId33"/>
    <p:sldId id="326" r:id="rId34"/>
    <p:sldId id="325" r:id="rId35"/>
    <p:sldId id="290" r:id="rId36"/>
    <p:sldId id="272" r:id="rId37"/>
    <p:sldId id="273" r:id="rId38"/>
    <p:sldId id="27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ra, Geneson (Chicago HQ)" initials="SG(H" lastIdx="1" clrIdx="0">
    <p:extLst>
      <p:ext uri="{19B8F6BF-5375-455C-9EA6-DF929625EA0E}">
        <p15:presenceInfo xmlns:p15="http://schemas.microsoft.com/office/powerpoint/2012/main" userId="S::subrag@us.glory-global.com::704f4d93-63c8-46bf-b3db-f00c992451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FF99"/>
    <a:srgbClr val="CBC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8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0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5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A8F99-5B28-457B-825D-FFAABD822B7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802C3-4963-406D-9B7D-84939A504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tahack.analyticsvidhya.com/contest/practice-problem-twitter-sentiment-analysis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hmedsmara/visualizing-word-embedding-using-t-s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64CDF382-BC6C-4C92-A5F5-D89343073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28" y="331949"/>
            <a:ext cx="6650588" cy="3350817"/>
          </a:xfrm>
        </p:spPr>
        <p:txBody>
          <a:bodyPr>
            <a:normAutofit/>
          </a:bodyPr>
          <a:lstStyle/>
          <a:p>
            <a:pPr algn="l"/>
            <a:r>
              <a:rPr lang="en-US" sz="4100" b="1" dirty="0">
                <a:solidFill>
                  <a:srgbClr val="FF0000"/>
                </a:solidFill>
              </a:rPr>
              <a:t>Thinkful</a:t>
            </a:r>
            <a:br>
              <a:rPr lang="en-US" sz="4100" b="1" dirty="0">
                <a:solidFill>
                  <a:srgbClr val="FF0000"/>
                </a:solidFill>
              </a:rPr>
            </a:br>
            <a:r>
              <a:rPr lang="en-US" sz="4100" dirty="0">
                <a:solidFill>
                  <a:srgbClr val="FF0000"/>
                </a:solidFill>
              </a:rPr>
              <a:t>Final Capstone </a:t>
            </a:r>
            <a:br>
              <a:rPr lang="en-US" sz="4100" dirty="0">
                <a:solidFill>
                  <a:srgbClr val="FF0000"/>
                </a:solidFill>
              </a:rPr>
            </a:br>
            <a:r>
              <a:rPr lang="en-US" sz="4100" dirty="0">
                <a:solidFill>
                  <a:srgbClr val="FF0000"/>
                </a:solidFill>
              </a:rPr>
              <a:t>NLP: Twitter Sentiment Analysis</a:t>
            </a:r>
            <a:br>
              <a:rPr lang="en-US" sz="4100" dirty="0"/>
            </a:br>
            <a:endParaRPr lang="en-US" sz="41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sz="1300" dirty="0"/>
              <a:t>Geneson Subra</a:t>
            </a:r>
          </a:p>
          <a:p>
            <a:pPr algn="l"/>
            <a:r>
              <a:rPr lang="en-US" sz="1300" dirty="0"/>
              <a:t>Feb 2020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56881" y="36129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2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6355CF0-422E-4E6A-95EA-261971F6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06557" y="637953"/>
            <a:ext cx="7659688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Text pre-processing</a:t>
            </a:r>
            <a:b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clean tweets</a:t>
            </a:r>
            <a:b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- remove links</a:t>
            </a:r>
            <a:b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- special characters</a:t>
            </a:r>
            <a:b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- lowercase</a:t>
            </a:r>
          </a:p>
        </p:txBody>
      </p:sp>
      <p:sp>
        <p:nvSpPr>
          <p:cNvPr id="99" name="Freeform 5">
            <a:extLst>
              <a:ext uri="{FF2B5EF4-FFF2-40B4-BE49-F238E27FC236}">
                <a16:creationId xmlns:a16="http://schemas.microsoft.com/office/drawing/2014/main" id="{8AA5B50B-519E-4763-9EFB-2C80373D1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56608"/>
            <a:ext cx="542047" cy="1997227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298FD7FF-CB14-4A07-B879-0731A1847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14476"/>
            <a:ext cx="369761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7">
            <a:extLst>
              <a:ext uri="{FF2B5EF4-FFF2-40B4-BE49-F238E27FC236}">
                <a16:creationId xmlns:a16="http://schemas.microsoft.com/office/drawing/2014/main" id="{CA0D5741-1590-4555-A7A7-DC9B4E2E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122185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3E9C0339-B0D3-40BA-96EF-3C1DB738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6820" y="4214476"/>
            <a:ext cx="339126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">
            <a:extLst>
              <a:ext uri="{FF2B5EF4-FFF2-40B4-BE49-F238E27FC236}">
                <a16:creationId xmlns:a16="http://schemas.microsoft.com/office/drawing/2014/main" id="{A4B9A42A-C5B8-4470-8743-670E34420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122186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8">
            <a:extLst>
              <a:ext uri="{FF2B5EF4-FFF2-40B4-BE49-F238E27FC236}">
                <a16:creationId xmlns:a16="http://schemas.microsoft.com/office/drawing/2014/main" id="{EDB12AFC-55F8-4AE8-9351-0F38D0C5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122187"/>
            <a:ext cx="7978524" cy="1647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8">
            <a:extLst>
              <a:ext uri="{FF2B5EF4-FFF2-40B4-BE49-F238E27FC236}">
                <a16:creationId xmlns:a16="http://schemas.microsoft.com/office/drawing/2014/main" id="{C58506DD-7B3D-4594-846B-F78590BE9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5946" y="4356608"/>
            <a:ext cx="3122079" cy="1641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355CA-0517-46F2-9A6D-41E61324B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/>
              <a:t>Data Exploration</a:t>
            </a:r>
            <a:br>
              <a:rPr lang="en-US" sz="2800" b="1"/>
            </a:br>
            <a:endParaRPr lang="en-US" sz="2800" b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-228600" algn="l">
              <a:buFont typeface="Arial" panose="020B0604020202020204" pitchFamily="34" charset="0"/>
              <a:buChar char="•"/>
            </a:pPr>
            <a:r>
              <a:rPr lang="en-US" sz="1700" b="1"/>
              <a:t>Common words found in the</a:t>
            </a:r>
          </a:p>
          <a:p>
            <a:pPr marL="0" lvl="1" indent="-228600" algn="l">
              <a:buFont typeface="Arial" panose="020B0604020202020204" pitchFamily="34" charset="0"/>
              <a:buChar char="•"/>
            </a:pPr>
            <a:r>
              <a:rPr lang="en-US" sz="1700" b="1"/>
              <a:t>tweets</a:t>
            </a:r>
          </a:p>
          <a:p>
            <a:pPr marL="0" lvl="1" indent="-228600" algn="l">
              <a:buFont typeface="Arial" panose="020B0604020202020204" pitchFamily="34" charset="0"/>
              <a:buChar char="•"/>
            </a:pPr>
            <a:endParaRPr lang="en-US" sz="1700" b="1"/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TextBlob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248" y="4373384"/>
            <a:ext cx="3405900" cy="116335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python library and offers a simple API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</a:rPr>
              <a:t>We only considering positive and negative sentiments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</a:rPr>
              <a:t>Text Blob do not provides a score, however, it provides sentiment polarity</a:t>
            </a:r>
          </a:p>
          <a:p>
            <a:pPr marL="0" indent="0">
              <a:buNone/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C88F07-65A5-4643-840C-967C132C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7" y="2655338"/>
            <a:ext cx="4580777" cy="2095705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1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B7F78A-50B2-4A3C-B2E7-CBA560CB6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2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0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4CB324-1C8C-4EB0-934A-C8FB8E08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481D30E-3488-405F-BB01-1BE503F79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11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964211B-7A1B-41CA-A358-FDBC59DB1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61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803275"/>
            <a:ext cx="4208463" cy="3035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latin typeface="+mj-lt"/>
                <a:ea typeface="+mj-ea"/>
                <a:cs typeface="+mj-cs"/>
              </a:rPr>
              <a:t>Train the model with a labeled dataset that I </a:t>
            </a:r>
            <a:r>
              <a:rPr lang="en-US" sz="2200" b="1" dirty="0"/>
              <a:t>found on GitHub.</a:t>
            </a:r>
            <a:br>
              <a:rPr lang="en-US" sz="2200" b="1" dirty="0"/>
            </a:br>
            <a:r>
              <a:rPr lang="en-US" sz="1300" u="sng" dirty="0">
                <a:hlinkClick r:id="rId2"/>
              </a:rPr>
              <a:t>https://datahack.analyticsvidhya.com/contest/practice-problem-twitter-sentiment-analysis/</a:t>
            </a:r>
            <a:br>
              <a:rPr lang="en-US" dirty="0"/>
            </a:br>
            <a:endParaRPr lang="en-US" sz="1200" b="1" kern="1200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13200"/>
            <a:ext cx="4205288" cy="2205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Naïve Bayes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Polarity: Positive &amp; Negative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64D61F-7CE6-4DF4-84B1-34EAB89F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390"/>
            <a:ext cx="5459470" cy="3644196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7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68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70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95415" y="2075504"/>
            <a:ext cx="3654569" cy="20427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b="1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Model Selection</a:t>
            </a:r>
            <a:br>
              <a:rPr lang="en-US" sz="4600" b="1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</a:br>
            <a:endParaRPr lang="en-US" sz="4600" b="1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95417" y="4202728"/>
            <a:ext cx="3654568" cy="102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E"/>
                </a:solidFill>
                <a:latin typeface="+mn-lt"/>
                <a:ea typeface="+mn-ea"/>
                <a:cs typeface="+mn-cs"/>
              </a:rPr>
              <a:t>Naïve Bayes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D013A0-185B-4882-9543-5ECBE6D23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62" y="1407578"/>
            <a:ext cx="6120318" cy="4051988"/>
          </a:xfrm>
          <a:prstGeom prst="rect">
            <a:avLst/>
          </a:prstGeom>
          <a:ln w="9525">
            <a:noFill/>
          </a:ln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1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3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6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2939E6F-01D3-47C1-A6E6-A2DC15384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643467"/>
            <a:ext cx="9482667" cy="5571066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1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3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Goal Setting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-Determine the sentiment analysis and scope of work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Data Source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Twitter API, Tweepy API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JSON, SQLITE3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Text Processing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Load Text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Delete unwanted/ meaningless word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Sentiment Analysis / text blob / tokenize / </a:t>
            </a:r>
            <a:r>
              <a:rPr lang="en-US" sz="1000" dirty="0" err="1">
                <a:solidFill>
                  <a:srgbClr val="FFFFFF"/>
                </a:solidFill>
              </a:rPr>
              <a:t>sentiment.polarity</a:t>
            </a:r>
            <a:endParaRPr lang="en-US" sz="10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Modeling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Naïve Bayes Classifier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Text Blob  </a:t>
            </a:r>
          </a:p>
          <a:p>
            <a:pPr marL="685800" lvl="2" algn="l"/>
            <a:r>
              <a:rPr lang="en-US" sz="400" dirty="0">
                <a:solidFill>
                  <a:srgbClr val="FFFFFF"/>
                </a:solidFill>
              </a:rPr>
              <a:t>	</a:t>
            </a:r>
            <a:r>
              <a:rPr lang="en-US" sz="1100" dirty="0">
                <a:solidFill>
                  <a:srgbClr val="FFFFFF"/>
                </a:solidFill>
              </a:rPr>
              <a:t>- </a:t>
            </a:r>
            <a:r>
              <a:rPr lang="en-US" sz="1000" dirty="0">
                <a:solidFill>
                  <a:srgbClr val="FFFFFF"/>
                </a:solidFill>
              </a:rPr>
              <a:t>SGD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Visualization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Get geo location for mapping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Clustering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Final Thoughts and 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users geo location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</a:rPr>
              <a:t>Next Step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- Web App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509798" y="103973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0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B2CE1E2-3CEB-4E31-8665-06A7A8BFA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76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39A8350-F741-40BA-90D8-D5648DE5F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0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6B123A2-F7A3-4DAC-AA8A-66287786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18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44FC281-B6ED-4CFA-A46E-95C6F8EF8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"/>
          <a:stretch/>
        </p:blipFill>
        <p:spPr>
          <a:xfrm>
            <a:off x="20" y="10"/>
            <a:ext cx="12188932" cy="5696067"/>
          </a:xfrm>
          <a:custGeom>
            <a:avLst/>
            <a:gdLst/>
            <a:ahLst/>
            <a:cxnLst/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80744" y="5202936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Stochastic Gradient Descent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with default settings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br>
              <a:rPr lang="en-US" sz="1600" b="1" i="1" dirty="0">
                <a:solidFill>
                  <a:schemeClr val="bg1"/>
                </a:solidFill>
              </a:rPr>
            </a:b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55648" y="6007608"/>
            <a:ext cx="8677656" cy="4023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7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738" y="1714504"/>
            <a:ext cx="10253661" cy="1671634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Bag of Words = </a:t>
            </a:r>
            <a:r>
              <a:rPr lang="en-US" b="1" dirty="0" err="1">
                <a:solidFill>
                  <a:schemeClr val="bg1"/>
                </a:solidFill>
              </a:rPr>
              <a:t>BoW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200" b="1" dirty="0">
                <a:solidFill>
                  <a:schemeClr val="bg1"/>
                </a:solidFill>
              </a:rPr>
              <a:t>assign weight proportional to word frequency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9" y="3930650"/>
            <a:ext cx="1025366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Sci-kit learn built in functions: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	● </a:t>
            </a:r>
            <a:r>
              <a:rPr lang="en-US" sz="2800" dirty="0" err="1">
                <a:solidFill>
                  <a:schemeClr val="bg1"/>
                </a:solidFill>
              </a:rPr>
              <a:t>CountVectoriser</a:t>
            </a:r>
            <a:r>
              <a:rPr lang="en-US" sz="2800" dirty="0">
                <a:solidFill>
                  <a:schemeClr val="bg1"/>
                </a:solidFill>
              </a:rPr>
              <a:t>	- tokenize ( split &amp; frequency count)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	● </a:t>
            </a:r>
            <a:r>
              <a:rPr lang="en-US" sz="2800" dirty="0" err="1">
                <a:solidFill>
                  <a:schemeClr val="bg1"/>
                </a:solidFill>
              </a:rPr>
              <a:t>TfidfTransformer</a:t>
            </a:r>
            <a:r>
              <a:rPr lang="en-US" sz="2800" dirty="0">
                <a:solidFill>
                  <a:schemeClr val="bg1"/>
                </a:solidFill>
              </a:rPr>
              <a:t> – apply the frequency weight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6" y="115193"/>
            <a:ext cx="11934817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09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445F4-3C96-42C8-930A-36DF9A891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r="1" b="700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8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953E9E-8900-419E-BADB-F085EF660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9" y="643467"/>
            <a:ext cx="9564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35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8C68C6C-8F26-4A34-8A5B-79F0D0909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6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904FD77-962A-4190-BFBC-163AEB3A8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9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21FF4FD-BCED-4973-99CE-E3EED0E0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white building&#10;&#10;Description automatically generated">
            <a:extLst>
              <a:ext uri="{FF2B5EF4-FFF2-40B4-BE49-F238E27FC236}">
                <a16:creationId xmlns:a16="http://schemas.microsoft.com/office/drawing/2014/main" id="{0484A41B-8BB6-4045-8612-56D94796C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5" b="6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White House</a:t>
            </a:r>
          </a:p>
        </p:txBody>
      </p:sp>
      <p:cxnSp>
        <p:nvCxnSpPr>
          <p:cNvPr id="72" name="Straight Connector 6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6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68D36B-4DD9-4473-BB5E-FE143BEE6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60" y="2211355"/>
            <a:ext cx="9382012" cy="21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8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738" y="1714504"/>
            <a:ext cx="10253661" cy="1671634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T-SNE Clustering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9" y="3930650"/>
            <a:ext cx="1025366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Found a code: </a:t>
            </a:r>
            <a:r>
              <a:rPr lang="en-US" sz="2800" dirty="0">
                <a:hlinkClick r:id="rId2"/>
              </a:rPr>
              <a:t>https://www.kaggle.com/ahmedsmara/visualizing-word-embedding-using-t-sne</a:t>
            </a:r>
            <a:endParaRPr lang="en-US" sz="2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	● visualize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	● find patterns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6" y="115193"/>
            <a:ext cx="11934817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6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9C7A3D8-C5B6-4082-B24C-C2CF3467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19" y="643467"/>
            <a:ext cx="56847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89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omputer, table, filled, large&#10;&#10;Description automatically generated">
            <a:extLst>
              <a:ext uri="{FF2B5EF4-FFF2-40B4-BE49-F238E27FC236}">
                <a16:creationId xmlns:a16="http://schemas.microsoft.com/office/drawing/2014/main" id="{122E8677-0934-4DAB-BD74-0CD90E4E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43" y="643467"/>
            <a:ext cx="57139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5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22EF7-A180-4EC6-B45A-7E27F385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6" y="643467"/>
            <a:ext cx="58488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13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Other Factors: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- Sarcasm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- Potty words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04333" y="1340553"/>
            <a:ext cx="2223009" cy="12000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What ML is good at?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54A3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Practical Use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0238BBC-B286-4E38-A8C1-3CEBC1CD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r="1" b="584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FFFFFF"/>
                </a:solidFill>
              </a:rPr>
              <a:t>Who can benefit from this predictions</a:t>
            </a:r>
          </a:p>
          <a:p>
            <a:pPr marL="0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Product Launch – Consumer Feedback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IPO – favoring the company stock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Disease – preventive measures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37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47793" y="4614902"/>
            <a:ext cx="8081960" cy="9439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47793" y="5558857"/>
            <a:ext cx="8081960" cy="5226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 location enabled</a:t>
            </a:r>
          </a:p>
        </p:txBody>
      </p:sp>
      <p:sp>
        <p:nvSpPr>
          <p:cNvPr id="87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D1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D13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353B888-894B-4C76-B7C7-1FEF2692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1120792"/>
            <a:ext cx="4750676" cy="3099816"/>
          </a:xfrm>
          <a:prstGeom prst="rect">
            <a:avLst/>
          </a:prstGeom>
          <a:ln w="12700">
            <a:noFill/>
          </a:ln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803275"/>
            <a:ext cx="53149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Further Data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279650"/>
            <a:ext cx="5314950" cy="3375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Use more data to enrich the geo-map</a:t>
            </a:r>
          </a:p>
          <a:p>
            <a:pPr>
              <a:buFontTx/>
              <a:buChar char="-"/>
            </a:pPr>
            <a:r>
              <a:rPr lang="en-US" sz="2400" dirty="0"/>
              <a:t>Web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BB05-DFFB-468D-BC15-04EB7CF6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r="2276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78425" y="5199797"/>
            <a:ext cx="9435152" cy="78967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Funding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6017F5-F194-4386-A3FD-554D9348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4" y="626940"/>
            <a:ext cx="9973025" cy="3864547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" name="Picture 3" descr="A dog sitting on a table&#10;&#10;Description automatically generated">
            <a:extLst>
              <a:ext uri="{FF2B5EF4-FFF2-40B4-BE49-F238E27FC236}">
                <a16:creationId xmlns:a16="http://schemas.microsoft.com/office/drawing/2014/main" id="{66BC3CF2-59EE-4C8E-B0B9-E26F3CDE7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 r="-1" b="22365"/>
          <a:stretch/>
        </p:blipFill>
        <p:spPr>
          <a:xfrm>
            <a:off x="20" y="10"/>
            <a:ext cx="12188932" cy="5696067"/>
          </a:xfrm>
          <a:custGeom>
            <a:avLst/>
            <a:gdLst/>
            <a:ahLst/>
            <a:cxnLst/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80744" y="5202936"/>
            <a:ext cx="9436608" cy="78638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>
                <a:solidFill>
                  <a:schemeClr val="bg1"/>
                </a:solidFill>
              </a:rPr>
              <a:t>Exploratory Committee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121" y="1932478"/>
            <a:ext cx="6935759" cy="3134371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Then What!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1369078"/>
            <a:ext cx="5029200" cy="330630"/>
          </a:xfrm>
        </p:spPr>
        <p:txBody>
          <a:bodyPr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8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 market analysis to </a:t>
            </a:r>
            <a:b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determine customer sentiment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Politics – Connecting with voters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Product Launch – Consumer Feedback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IPO – favoring the company stock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Decease – preventive measures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5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071" y="204895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consumer_key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=‘XXXXXXXXXXXXX',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consumer_secret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=‘XXXXXXXXXXX’,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access_token_key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=‘XXXXXXXXXXX’,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access_token_secret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=‘XXXXXXXXX'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API KEYS</a:t>
            </a:r>
          </a:p>
          <a:p>
            <a:pPr marL="1714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Standard (free 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1714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Premium ($$)</a:t>
            </a:r>
          </a:p>
          <a:p>
            <a:pPr marL="1714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Enterprise ($$)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9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4262A-C588-4532-A1D7-7C9FABE2F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738" y="1714504"/>
            <a:ext cx="10253661" cy="1671634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Data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08A6-3758-402E-A6F7-9F8FCED34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9" y="3930650"/>
            <a:ext cx="10253660" cy="165576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Storage</a:t>
            </a:r>
          </a:p>
          <a:p>
            <a:pPr algn="l"/>
            <a:r>
              <a:rPr lang="en-US" sz="2800">
                <a:solidFill>
                  <a:schemeClr val="bg1"/>
                </a:solidFill>
              </a:rPr>
              <a:t>	● SQLITE3</a:t>
            </a:r>
          </a:p>
          <a:p>
            <a:pPr algn="l"/>
            <a:r>
              <a:rPr lang="en-US" sz="2800">
                <a:solidFill>
                  <a:schemeClr val="bg1"/>
                </a:solidFill>
              </a:rPr>
              <a:t>	● JSON</a:t>
            </a:r>
          </a:p>
          <a:p>
            <a:pPr algn="l"/>
            <a:endParaRPr lang="en-US" sz="2800">
              <a:solidFill>
                <a:schemeClr val="bg1"/>
              </a:solidFill>
            </a:endParaRPr>
          </a:p>
          <a:p>
            <a:pPr algn="l"/>
            <a:endParaRPr lang="en-US" sz="2800">
              <a:solidFill>
                <a:schemeClr val="bg1"/>
              </a:solidFill>
            </a:endParaRPr>
          </a:p>
          <a:p>
            <a:pPr algn="l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6" y="115193"/>
            <a:ext cx="11934817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C9AD45D-90D3-4CF7-9D51-621C6D57D405}"/>
              </a:ext>
            </a:extLst>
          </p:cNvPr>
          <p:cNvSpPr txBox="1">
            <a:spLocks/>
          </p:cNvSpPr>
          <p:nvPr/>
        </p:nvSpPr>
        <p:spPr>
          <a:xfrm>
            <a:off x="1132114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5C1B518-7759-463A-BBD2-B3A908E5F942}"/>
              </a:ext>
            </a:extLst>
          </p:cNvPr>
          <p:cNvSpPr txBox="1">
            <a:spLocks/>
          </p:cNvSpPr>
          <p:nvPr/>
        </p:nvSpPr>
        <p:spPr>
          <a:xfrm>
            <a:off x="113211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8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193</Words>
  <Application>Microsoft Office PowerPoint</Application>
  <PresentationFormat>Widescreen</PresentationFormat>
  <Paragraphs>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Thinkful Final Capstone  NLP: Twitter Sentiment Analysis </vt:lpstr>
      <vt:lpstr>Overview</vt:lpstr>
      <vt:lpstr>White House</vt:lpstr>
      <vt:lpstr>Funding</vt:lpstr>
      <vt:lpstr>Exploratory Committee</vt:lpstr>
      <vt:lpstr>Then What!</vt:lpstr>
      <vt:lpstr>Perform market analysis to  determine customer sentiment </vt:lpstr>
      <vt:lpstr>consumer_key=‘XXXXXXXXXXXXX',  consumer_secret=‘XXXXXXXXXXX’, access_token_key=‘XXXXXXXXXXX’,  access_token_secret=‘XXXXXXXXX'</vt:lpstr>
      <vt:lpstr>Data Storage</vt:lpstr>
      <vt:lpstr>Text pre-processing - clean tweets - remove links - special characters - lowercase</vt:lpstr>
      <vt:lpstr>Data Exploration </vt:lpstr>
      <vt:lpstr>TextBlob   </vt:lpstr>
      <vt:lpstr>PowerPoint Presentation</vt:lpstr>
      <vt:lpstr>PowerPoint Presentation</vt:lpstr>
      <vt:lpstr>PowerPoint Presentation</vt:lpstr>
      <vt:lpstr>PowerPoint Presentation</vt:lpstr>
      <vt:lpstr>Model Selection Train the model with a labeled dataset that I found on GitHub. https://datahack.analyticsvidhya.com/contest/practice-problem-twitter-sentiment-analysis/ </vt:lpstr>
      <vt:lpstr>Model Selection </vt:lpstr>
      <vt:lpstr>PowerPoint Presentation</vt:lpstr>
      <vt:lpstr>PowerPoint Presentation</vt:lpstr>
      <vt:lpstr>PowerPoint Presentation</vt:lpstr>
      <vt:lpstr>PowerPoint Presentation</vt:lpstr>
      <vt:lpstr>Stochastic Gradient Descent with default settings  </vt:lpstr>
      <vt:lpstr>Bag of Words = BoW assign weight proportional to word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T-SNE Clustering</vt:lpstr>
      <vt:lpstr>PowerPoint Presentation</vt:lpstr>
      <vt:lpstr>PowerPoint Presentation</vt:lpstr>
      <vt:lpstr>PowerPoint Presentation</vt:lpstr>
      <vt:lpstr>Other Factors: - Sarcasm - Potty words</vt:lpstr>
      <vt:lpstr>Practical Use</vt:lpstr>
      <vt:lpstr>Caution</vt:lpstr>
      <vt:lpstr>Further Data Analysis: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Thinkful Final Capstone  NLP: Twitter Sentiment Analysis </dc:title>
  <dc:creator>Subra, Geneson (Chicago HQ)</dc:creator>
  <cp:lastModifiedBy>Subra, Geneson (Chicago HQ)</cp:lastModifiedBy>
  <cp:revision>2</cp:revision>
  <dcterms:created xsi:type="dcterms:W3CDTF">2020-02-20T21:17:55Z</dcterms:created>
  <dcterms:modified xsi:type="dcterms:W3CDTF">2020-02-21T14:22:24Z</dcterms:modified>
</cp:coreProperties>
</file>